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webextensions/webextension1.xml" ContentType="application/vnd.ms-office.webextension+xml"/>
  <Override PartName="/ppt/webextensions/webextension2.xml" ContentType="application/vnd.ms-office.webextension+xml"/>
  <Override PartName="/ppt/webextensions/webextension3.xml" ContentType="application/vnd.ms-office.webextension+xml"/>
  <Override PartName="/ppt/webextensions/webextension4.xml" ContentType="application/vnd.ms-office.webextension+xml"/>
  <Override PartName="/ppt/webextensions/webextension5.xml" ContentType="application/vnd.ms-office.webextensio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9" r:id="rId4"/>
    <p:sldId id="261" r:id="rId5"/>
    <p:sldId id="262" r:id="rId6"/>
    <p:sldId id="263" r:id="rId7"/>
    <p:sldId id="265" r:id="rId8"/>
    <p:sldId id="264" r:id="rId9"/>
    <p:sldId id="267" r:id="rId10"/>
    <p:sldId id="269" r:id="rId11"/>
    <p:sldId id="287" r:id="rId12"/>
    <p:sldId id="270" r:id="rId13"/>
    <p:sldId id="272" r:id="rId14"/>
    <p:sldId id="284" r:id="rId15"/>
    <p:sldId id="285" r:id="rId16"/>
    <p:sldId id="273" r:id="rId17"/>
    <p:sldId id="275" r:id="rId18"/>
    <p:sldId id="282" r:id="rId19"/>
    <p:sldId id="277" r:id="rId20"/>
    <p:sldId id="279" r:id="rId21"/>
    <p:sldId id="281" r:id="rId22"/>
    <p:sldId id="28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19"/>
    <p:restoredTop sz="92748"/>
  </p:normalViewPr>
  <p:slideViewPr>
    <p:cSldViewPr snapToGrid="0" snapToObjects="1">
      <p:cViewPr varScale="1">
        <p:scale>
          <a:sx n="82" d="100"/>
          <a:sy n="82" d="100"/>
        </p:scale>
        <p:origin x="132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AC9BA0-DD89-6F40-BD37-40D7E899A5D6}" type="datetimeFigureOut">
              <a:rPr lang="nl-NL" smtClean="0"/>
              <a:t>05-02-17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27769F-B8D1-9B48-BF0B-C623B674BD5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7873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7769F-B8D1-9B48-BF0B-C623B674BD58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4955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63300D-F0FE-6048-A285-8C318E70EC42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6596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11/relationships/webextension" Target="../webextensions/webextension1.xml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3ZESdIUCWzE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microsoft.com/office/2011/relationships/webextension" Target="../webextensions/webextension2.xml"/><Relationship Id="rId3" Type="http://schemas.openxmlformats.org/officeDocument/2006/relationships/image" Target="../media/image1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microsoft.com/office/2011/relationships/webextension" Target="../webextensions/webextension3.xml"/><Relationship Id="rId3" Type="http://schemas.openxmlformats.org/officeDocument/2006/relationships/image" Target="../media/image1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IVOllKODj8" TargetMode="External"/><Relationship Id="rId4" Type="http://schemas.microsoft.com/office/2011/relationships/webextension" Target="../webextensions/webextension4.xml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IZb4GlVH9ms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11/relationships/webextension" Target="../webextensions/webextension5.xml"/><Relationship Id="rId4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z_1bdiU3Vvc#t=36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digischool.nl/ckv2/hof/dansnotatie/dansnotatie.htm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Verzamelen en dansen in de Gouden Eeuw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 descr="1032282559.jpg"/>
          <p:cNvPicPr>
            <a:picLocks noChangeAspect="1"/>
          </p:cNvPicPr>
          <p:nvPr/>
        </p:nvPicPr>
        <p:blipFill>
          <a:blip r:embed="rId3" cstate="print">
            <a:alphaModFix amt="5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25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NL">
                <a:latin typeface="Arial" charset="0"/>
                <a:ea typeface="ＭＳ Ｐゴシック" charset="0"/>
                <a:cs typeface="ＭＳ Ｐゴシック" charset="0"/>
              </a:rPr>
              <a:t>      Lodewijk XIV: </a:t>
            </a:r>
            <a:r>
              <a:rPr lang="ja-JP" altLang="nl-NL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nl-NL">
                <a:latin typeface="Arial" charset="0"/>
                <a:ea typeface="ＭＳ Ｐゴシック" charset="0"/>
                <a:cs typeface="ＭＳ Ｐゴシック" charset="0"/>
              </a:rPr>
              <a:t>L</a:t>
            </a:r>
            <a:r>
              <a:rPr lang="ja-JP" altLang="nl-NL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nl-NL">
                <a:latin typeface="Arial" charset="0"/>
                <a:ea typeface="ＭＳ Ｐゴシック" charset="0"/>
                <a:cs typeface="ＭＳ Ｐゴシック" charset="0"/>
              </a:rPr>
              <a:t>Etat c</a:t>
            </a:r>
            <a:r>
              <a:rPr lang="ja-JP" altLang="nl-NL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nl-NL">
                <a:latin typeface="Arial" charset="0"/>
                <a:ea typeface="ＭＳ Ｐゴシック" charset="0"/>
                <a:cs typeface="ＭＳ Ｐゴシック" charset="0"/>
              </a:rPr>
              <a:t>est moi</a:t>
            </a:r>
            <a:r>
              <a:rPr lang="ja-JP" altLang="nl-NL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endParaRPr lang="nl-NL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52963" y="1600200"/>
            <a:ext cx="4033837" cy="4530725"/>
          </a:xfrm>
        </p:spPr>
        <p:txBody>
          <a:bodyPr>
            <a:normAutofit fontScale="92500" lnSpcReduction="20000"/>
          </a:bodyPr>
          <a:lstStyle/>
          <a:p>
            <a:pPr eaLnBrk="1" hangingPunct="1"/>
            <a:endParaRPr lang="nl-NL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nl-NL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nl-NL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nl-NL" dirty="0">
                <a:latin typeface="Arial" charset="0"/>
                <a:ea typeface="ＭＳ Ｐゴシック" charset="0"/>
                <a:cs typeface="ＭＳ Ｐゴシック" charset="0"/>
              </a:rPr>
              <a:t>72 jaar </a:t>
            </a:r>
            <a:r>
              <a:rPr lang="nl-NL" dirty="0" smtClean="0">
                <a:latin typeface="Arial" charset="0"/>
                <a:ea typeface="ＭＳ Ｐゴシック" charset="0"/>
                <a:cs typeface="ＭＳ Ｐゴシック" charset="0"/>
              </a:rPr>
              <a:t>geregeerd in Frankrijk</a:t>
            </a:r>
            <a:endParaRPr lang="nl-NL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nl-NL" dirty="0">
                <a:latin typeface="Arial" charset="0"/>
                <a:ea typeface="ＭＳ Ｐゴシック" charset="0"/>
                <a:cs typeface="ＭＳ Ｐゴシック" charset="0"/>
              </a:rPr>
              <a:t>Absoluut vorst</a:t>
            </a:r>
          </a:p>
          <a:p>
            <a:pPr eaLnBrk="1" hangingPunct="1"/>
            <a:r>
              <a:rPr lang="nl-NL" dirty="0">
                <a:latin typeface="Arial" charset="0"/>
                <a:ea typeface="ＭＳ Ｐゴシック" charset="0"/>
                <a:cs typeface="ＭＳ Ｐゴシック" charset="0"/>
              </a:rPr>
              <a:t>Lijfspreuk: </a:t>
            </a:r>
            <a:r>
              <a:rPr lang="ja-JP" altLang="nl-NL" dirty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nl-NL" dirty="0">
                <a:latin typeface="Arial" charset="0"/>
                <a:ea typeface="ＭＳ Ｐゴシック" charset="0"/>
                <a:cs typeface="ＭＳ Ｐゴシック" charset="0"/>
              </a:rPr>
              <a:t>De Staat dat ben ik</a:t>
            </a:r>
            <a:r>
              <a:rPr lang="ja-JP" altLang="nl-NL" dirty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endParaRPr lang="nl-NL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nl-NL" dirty="0">
                <a:latin typeface="Arial" charset="0"/>
                <a:ea typeface="ＭＳ Ｐゴシック" charset="0"/>
                <a:cs typeface="ＭＳ Ｐゴシック" charset="0"/>
              </a:rPr>
              <a:t>Door God aangesteld</a:t>
            </a:r>
          </a:p>
        </p:txBody>
      </p:sp>
      <p:pic>
        <p:nvPicPr>
          <p:cNvPr id="22532" name="Picture 4" descr="l14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3000" y="2327275"/>
            <a:ext cx="2965450" cy="4149725"/>
          </a:xfrm>
          <a:noFill/>
        </p:spPr>
      </p:pic>
    </p:spTree>
    <p:extLst>
      <p:ext uri="{BB962C8B-B14F-4D97-AF65-F5344CB8AC3E}">
        <p14:creationId xmlns:p14="http://schemas.microsoft.com/office/powerpoint/2010/main" val="385476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Versailles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3" descr="versailles_400.jpg"/>
          <p:cNvPicPr>
            <a:picLocks noGrp="1" noChangeAspect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6" b="6866"/>
          <a:stretch>
            <a:fillRect/>
          </a:stretch>
        </p:blipFill>
        <p:spPr>
          <a:xfrm>
            <a:off x="854990" y="1508918"/>
            <a:ext cx="7586420" cy="4713287"/>
          </a:xfrm>
        </p:spPr>
      </p:pic>
    </p:spTree>
    <p:extLst>
      <p:ext uri="{BB962C8B-B14F-4D97-AF65-F5344CB8AC3E}">
        <p14:creationId xmlns:p14="http://schemas.microsoft.com/office/powerpoint/2010/main" val="1059640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Rijkdom en macht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https://www.youtube.com/watch?v=</a:t>
            </a:r>
            <a:r>
              <a:rPr lang="nl-NL" dirty="0" smtClean="0">
                <a:hlinkClick r:id="rId2"/>
              </a:rPr>
              <a:t>3ZESdIUCWzE</a:t>
            </a:r>
            <a:endParaRPr lang="nl-NL" dirty="0" smtClean="0"/>
          </a:p>
          <a:p>
            <a:endParaRPr lang="nl-NL" dirty="0"/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2" name="Invoegtoepassing 1" title="Web Video Player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7253591"/>
                  </p:ext>
                </p:extLst>
              </p:nvPr>
            </p:nvGraphicFramePr>
            <p:xfrm>
              <a:off x="457200" y="1600200"/>
              <a:ext cx="8229599" cy="4525963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2" name="Invoegtoepassing 1" title="Web Video Player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7200" y="1600200"/>
                <a:ext cx="8229599" cy="452596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7286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           Academische dans</a:t>
            </a:r>
            <a:endParaRPr lang="nl-NL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990600"/>
            <a:ext cx="4267200" cy="5867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5 basisposities</a:t>
            </a:r>
          </a:p>
          <a:p>
            <a:pPr eaLnBrk="1" hangingPunct="1">
              <a:lnSpc>
                <a:spcPct val="90000"/>
              </a:lnSpc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Deze worden tot op de dag van vandaag op balletscholen onderwezen</a:t>
            </a:r>
          </a:p>
          <a:p>
            <a:pPr eaLnBrk="1" hangingPunct="1">
              <a:lnSpc>
                <a:spcPct val="90000"/>
              </a:lnSpc>
            </a:pPr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Regels voor theaterdans vastgelegd: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    </a:t>
            </a:r>
            <a:r>
              <a:rPr lang="en-US" sz="1800" i="1">
                <a:latin typeface="Arial" charset="0"/>
                <a:ea typeface="ＭＳ Ｐゴシック" charset="0"/>
                <a:cs typeface="ＭＳ Ｐゴシック" charset="0"/>
              </a:rPr>
              <a:t>Naar buiten draaien van de benen</a:t>
            </a:r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 met als doel: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     - meer ruimte voor bewegingen zoals hoog optillen van benen en zijwaartse passen</a:t>
            </a:r>
            <a:endParaRPr lang="nl-NL" sz="18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24580" name="Group 4"/>
          <p:cNvGrpSpPr>
            <a:grpSpLocks/>
          </p:cNvGrpSpPr>
          <p:nvPr/>
        </p:nvGrpSpPr>
        <p:grpSpPr bwMode="auto">
          <a:xfrm>
            <a:off x="2857500" y="1417638"/>
            <a:ext cx="3429000" cy="3846512"/>
            <a:chOff x="0" y="0"/>
            <a:chExt cx="2160" cy="2423"/>
          </a:xfrm>
        </p:grpSpPr>
        <p:sp>
          <p:nvSpPr>
            <p:cNvPr id="2458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2160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4583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2052" cy="2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nl-NL" sz="1000">
                  <a:solidFill>
                    <a:srgbClr val="FFFFFF"/>
                  </a:solidFill>
                </a:rPr>
                <a:t>  </a:t>
              </a:r>
              <a:r>
                <a:rPr lang="nl-NL" sz="24400">
                  <a:solidFill>
                    <a:srgbClr val="FFFFFF"/>
                  </a:solidFill>
                </a:rPr>
                <a:t> </a:t>
              </a:r>
              <a:r>
                <a:rPr lang="nl-NL" sz="1000">
                  <a:solidFill>
                    <a:srgbClr val="FFFFFF"/>
                  </a:solidFill>
                </a:rPr>
                <a:t>                            §                                                              </a:t>
              </a:r>
              <a:r>
                <a:rPr lang="nl-NL" sz="1400">
                  <a:latin typeface="Times New Roman" charset="0"/>
                </a:rPr>
                <a:t> </a:t>
              </a:r>
              <a:endParaRPr lang="nl-NL" sz="1000">
                <a:solidFill>
                  <a:srgbClr val="FFFFFF"/>
                </a:solidFill>
              </a:endParaRPr>
            </a:p>
          </p:txBody>
        </p:sp>
      </p:grpSp>
      <p:pic>
        <p:nvPicPr>
          <p:cNvPr id="24581" name="Picture 7" descr="ballet-5pos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1000" y="1066800"/>
            <a:ext cx="4154488" cy="5334000"/>
          </a:xfrm>
          <a:noFill/>
        </p:spPr>
      </p:pic>
    </p:spTree>
    <p:extLst>
      <p:ext uri="{BB962C8B-B14F-4D97-AF65-F5344CB8AC3E}">
        <p14:creationId xmlns:p14="http://schemas.microsoft.com/office/powerpoint/2010/main" val="340595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5" name="Tijdelijke aanduiding voor afbeelding 4" title="Web Video Player"/>
              <p:cNvGraphicFramePr>
                <a:graphicFrameLocks noGrp="1"/>
              </p:cNvGraphicFramePr>
              <p:nvPr>
                <p:ph type="clipArt" sz="half" idx="1"/>
                <p:extLst>
                  <p:ext uri="{D42A27DB-BD31-4B8C-83A1-F6EECF244321}">
                    <p14:modId xmlns:p14="http://schemas.microsoft.com/office/powerpoint/2010/main" val="1553968329"/>
                  </p:ext>
                </p:extLst>
              </p:nvPr>
            </p:nvGraphicFramePr>
            <p:xfrm>
              <a:off x="457200" y="1600200"/>
              <a:ext cx="8229600" cy="4530725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5" name="Tijdelijke aanduiding voor afbeelding 4" title="Web Video Player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7200" y="1600200"/>
                <a:ext cx="8229600" cy="4530725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5388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Sterrendom</a:t>
            </a:r>
            <a:endParaRPr lang="nl-NL" dirty="0"/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5" name="Tijdelijke aanduiding voor afbeelding 4" title="Web Video Player"/>
              <p:cNvGraphicFramePr>
                <a:graphicFrameLocks noGrp="1"/>
              </p:cNvGraphicFramePr>
              <p:nvPr>
                <p:ph type="clipArt" sz="half" idx="1"/>
                <p:extLst>
                  <p:ext uri="{D42A27DB-BD31-4B8C-83A1-F6EECF244321}">
                    <p14:modId xmlns:p14="http://schemas.microsoft.com/office/powerpoint/2010/main" val="1927285408"/>
                  </p:ext>
                </p:extLst>
              </p:nvPr>
            </p:nvGraphicFramePr>
            <p:xfrm>
              <a:off x="457200" y="1600200"/>
              <a:ext cx="8229600" cy="4530725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5" name="Tijdelijke aanduiding voor afbeelding 4" title="Web Video Player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7200" y="1600200"/>
                <a:ext cx="8229600" cy="4530725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4461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Sterrendom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https://www.youtube.com/watch?v=</a:t>
            </a:r>
            <a:r>
              <a:rPr lang="nl-NL" dirty="0" smtClean="0">
                <a:hlinkClick r:id="rId2"/>
              </a:rPr>
              <a:t>IZb4GlVH9ms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Vanaf 3.00</a:t>
            </a:r>
          </a:p>
          <a:p>
            <a:endParaRPr lang="nl-NL" dirty="0"/>
          </a:p>
          <a:p>
            <a:r>
              <a:rPr lang="nl-NL" dirty="0">
                <a:hlinkClick r:id="rId3"/>
              </a:rPr>
              <a:t>https://www.youtube.com/watch?v=</a:t>
            </a:r>
            <a:r>
              <a:rPr lang="nl-NL" dirty="0" smtClean="0">
                <a:hlinkClick r:id="rId3"/>
              </a:rPr>
              <a:t>YIVOllKODj8</a:t>
            </a:r>
            <a:endParaRPr lang="nl-NL" dirty="0" smtClean="0"/>
          </a:p>
          <a:p>
            <a:endParaRPr lang="nl-NL" dirty="0"/>
          </a:p>
        </p:txBody>
      </p:sp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2" name="Invoegtoepassing 1" title="Web Video Player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6688211"/>
                  </p:ext>
                </p:extLst>
              </p:nvPr>
            </p:nvGraphicFramePr>
            <p:xfrm>
              <a:off x="666427" y="1417638"/>
              <a:ext cx="7816151" cy="440293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4"/>
              </a:graphicData>
            </a:graphic>
          </p:graphicFrame>
        </mc:Choice>
        <mc:Fallback>
          <p:pic>
            <p:nvPicPr>
              <p:cNvPr id="2" name="Invoegtoepassing 1" title="Web Video Player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6427" y="1417638"/>
                <a:ext cx="7816151" cy="440293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4311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>
                <a:latin typeface="Arial" charset="0"/>
                <a:ea typeface="ＭＳ Ｐゴシック" charset="0"/>
                <a:cs typeface="ＭＳ Ｐゴシック" charset="0"/>
              </a:rPr>
              <a:t>Dans in Nederland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err="1" smtClean="0">
                <a:latin typeface="Arial" charset="0"/>
                <a:ea typeface="ＭＳ Ｐゴシック" charset="0"/>
                <a:cs typeface="ＭＳ Ｐゴシック" charset="0"/>
              </a:rPr>
              <a:t>Thuis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 of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o</a:t>
            </a:r>
            <a:r>
              <a:rPr lang="en-US" sz="2000" dirty="0" err="1" smtClean="0">
                <a:latin typeface="Arial" charset="0"/>
                <a:ea typeface="ＭＳ Ｐゴシック" charset="0"/>
                <a:cs typeface="ＭＳ Ｐゴシック" charset="0"/>
              </a:rPr>
              <a:t>nderdeel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toneelvoorstelling</a:t>
            </a: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Acteurs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dansen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ook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geen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opleiding</a:t>
            </a: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Pas in de loop 17e </a:t>
            </a:r>
            <a:r>
              <a:rPr lang="en-US" sz="2000" dirty="0" err="1" smtClean="0">
                <a:latin typeface="Arial" charset="0"/>
                <a:ea typeface="ＭＳ Ｐゴシック" charset="0"/>
                <a:cs typeface="ＭＳ Ｐゴシック" charset="0"/>
              </a:rPr>
              <a:t>eeuw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 smtClean="0">
                <a:latin typeface="Arial" charset="0"/>
                <a:ea typeface="ＭＳ Ｐゴシック" charset="0"/>
                <a:cs typeface="ＭＳ Ｐゴシック" charset="0"/>
              </a:rPr>
              <a:t>ook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 smtClean="0">
                <a:latin typeface="Arial" charset="0"/>
                <a:ea typeface="ＭＳ Ｐゴシック" charset="0"/>
                <a:cs typeface="ＭＳ Ｐゴシック" charset="0"/>
              </a:rPr>
              <a:t>rol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 smtClean="0">
                <a:latin typeface="Arial" charset="0"/>
                <a:ea typeface="ＭＳ Ｐゴシック" charset="0"/>
                <a:cs typeface="ＭＳ Ｐゴシック" charset="0"/>
              </a:rPr>
              <a:t>voor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 smtClean="0">
                <a:latin typeface="Arial" charset="0"/>
                <a:ea typeface="ＭＳ Ｐゴシック" charset="0"/>
                <a:cs typeface="ＭＳ Ｐゴシック" charset="0"/>
              </a:rPr>
              <a:t>vrouw</a:t>
            </a: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Aanzien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was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laag</a:t>
            </a: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Burgerij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was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hier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aan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de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macht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: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geen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plaats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voor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uitbundige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hofcultuur</a:t>
            </a: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Eind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17e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eeuw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veranderingdoor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stadhouder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Willem III</a:t>
            </a:r>
          </a:p>
          <a:p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Hij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spiegelt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zich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graag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aan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buitenlandse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vorsten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: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grote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hoffeesten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/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buitenverblijven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b.v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paleis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Soestdijk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415534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https://www.youtube.com/watch?v=z_1bdiU3Vvc#t=</a:t>
            </a:r>
            <a:r>
              <a:rPr lang="nl-NL" dirty="0" smtClean="0">
                <a:hlinkClick r:id="rId2"/>
              </a:rPr>
              <a:t>36</a:t>
            </a:r>
            <a:endParaRPr lang="nl-NL" dirty="0" smtClean="0"/>
          </a:p>
          <a:p>
            <a:endParaRPr lang="nl-NL" dirty="0"/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4" name="Invoegtoepassing 3" title="Web Video Player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1310483"/>
                  </p:ext>
                </p:extLst>
              </p:nvPr>
            </p:nvGraphicFramePr>
            <p:xfrm>
              <a:off x="457200" y="1417638"/>
              <a:ext cx="8229600" cy="4874674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4" name="Invoegtoepassing 3" title="Web Video Player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7200" y="1417638"/>
                <a:ext cx="8229600" cy="487467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35561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Het dansfeest - 1639</a:t>
            </a:r>
          </a:p>
        </p:txBody>
      </p:sp>
      <p:pic>
        <p:nvPicPr>
          <p:cNvPr id="27651" name="Content Placeholder 3" descr="PieterCodde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28800" y="2514600"/>
            <a:ext cx="5715000" cy="3657600"/>
          </a:xfrm>
        </p:spPr>
      </p:pic>
      <p:sp>
        <p:nvSpPr>
          <p:cNvPr id="2" name="Tekstvak 1"/>
          <p:cNvSpPr txBox="1"/>
          <p:nvPr/>
        </p:nvSpPr>
        <p:spPr>
          <a:xfrm>
            <a:off x="-2894185" y="277568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635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6600" dirty="0" smtClean="0"/>
              <a:t>Welvaart</a:t>
            </a:r>
            <a:endParaRPr lang="nl-NL" sz="6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Mensen </a:t>
            </a:r>
            <a:r>
              <a:rPr lang="nl-NL" u="sng" dirty="0" smtClean="0"/>
              <a:t>verzamelen</a:t>
            </a:r>
            <a:r>
              <a:rPr lang="nl-NL" dirty="0" smtClean="0"/>
              <a:t> kunst</a:t>
            </a:r>
          </a:p>
          <a:p>
            <a:r>
              <a:rPr lang="nl-NL" dirty="0" smtClean="0"/>
              <a:t>Kunst staat door het hele huis heen, of in aparte kunstkamer/rariteitenkabinet. </a:t>
            </a:r>
          </a:p>
          <a:p>
            <a:r>
              <a:rPr lang="nl-NL" dirty="0" smtClean="0"/>
              <a:t>Om te pronken – belegging voor later</a:t>
            </a:r>
          </a:p>
          <a:p>
            <a:pPr marL="0" indent="0" algn="ctr">
              <a:buNone/>
            </a:pPr>
            <a:r>
              <a:rPr lang="nl-NL" sz="2000" i="1" dirty="0" smtClean="0"/>
              <a:t>Kunst - Schelpen – Tulpenbollen – Albums met prenten – Kostbare atlassen – Muziekinstrumenten –Wapens etc..</a:t>
            </a:r>
            <a:endParaRPr lang="nl-NL" sz="2000" i="1" dirty="0"/>
          </a:p>
        </p:txBody>
      </p:sp>
      <p:pic>
        <p:nvPicPr>
          <p:cNvPr id="4" name="Afbeelding 3" descr="8122-12775-1-PB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1227" y="4750549"/>
            <a:ext cx="2989576" cy="192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65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Feest in het huis van de slechte rijkaard</a:t>
            </a:r>
          </a:p>
        </p:txBody>
      </p:sp>
      <p:pic>
        <p:nvPicPr>
          <p:cNvPr id="28675" name="Content Placeholder 3" descr="Crispij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00200" y="2414588"/>
            <a:ext cx="6477000" cy="3986212"/>
          </a:xfrm>
        </p:spPr>
      </p:pic>
    </p:spTree>
    <p:extLst>
      <p:ext uri="{BB962C8B-B14F-4D97-AF65-F5344CB8AC3E}">
        <p14:creationId xmlns:p14="http://schemas.microsoft.com/office/powerpoint/2010/main" val="129693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  <a:hlinkClick r:id="rId2"/>
              </a:rPr>
              <a:t>http://www.digischool.nl/ckv2/hof/dansnotatie/dansnotatie.htm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68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646" y="1600200"/>
            <a:ext cx="6806707" cy="4525963"/>
          </a:xfrm>
        </p:spPr>
      </p:pic>
    </p:spTree>
    <p:extLst>
      <p:ext uri="{BB962C8B-B14F-4D97-AF65-F5344CB8AC3E}">
        <p14:creationId xmlns:p14="http://schemas.microsoft.com/office/powerpoint/2010/main" val="208526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>
                <a:latin typeface="Calibri" charset="0"/>
              </a:rPr>
              <a:t>GENRE SCHILDERKUNST: VAN DER AST: SCHELPENVERZAMELING</a:t>
            </a:r>
            <a:endParaRPr lang="en-GB" sz="2400">
              <a:latin typeface="Calibri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>
              <a:latin typeface="Calibri" charset="0"/>
            </a:endParaRPr>
          </a:p>
        </p:txBody>
      </p:sp>
      <p:pic>
        <p:nvPicPr>
          <p:cNvPr id="16388" name="Picture 5" descr="stilleven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50" y="1341438"/>
            <a:ext cx="6513513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65728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nl-NL" sz="2400">
                <a:latin typeface="Calibri" charset="0"/>
              </a:rPr>
              <a:t>Rijke kooplieden: Prive verzameling: het poppenhuis</a:t>
            </a:r>
          </a:p>
        </p:txBody>
      </p:sp>
      <p:pic>
        <p:nvPicPr>
          <p:cNvPr id="17411" name="Tijdelijke aanduiding voor inhoud 3" descr="poppenhuis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1810" r="-61810"/>
          <a:stretch>
            <a:fillRect/>
          </a:stretch>
        </p:blipFill>
        <p:spPr>
          <a:xfrm>
            <a:off x="-2700338" y="831850"/>
            <a:ext cx="14017626" cy="7710488"/>
          </a:xfrm>
        </p:spPr>
      </p:pic>
    </p:spTree>
    <p:extLst>
      <p:ext uri="{BB962C8B-B14F-4D97-AF65-F5344CB8AC3E}">
        <p14:creationId xmlns:p14="http://schemas.microsoft.com/office/powerpoint/2010/main" val="86176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Chinees porselein</a:t>
            </a:r>
            <a:endParaRPr lang="nl-NL" dirty="0"/>
          </a:p>
        </p:txBody>
      </p:sp>
      <p:pic>
        <p:nvPicPr>
          <p:cNvPr id="5" name="Tijdelijke aanduiding voor inhoud 4" descr="chinees_porselein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0831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Tijdelijke aanduiding voor inhoud 6" descr="flat-flowers-originals-raamstickers-delfts-blauwe-tulpenvaas-tulp-rood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0915" r="-409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4418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Tulpomania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Tulp komt uit Turkije</a:t>
            </a:r>
          </a:p>
          <a:p>
            <a:r>
              <a:rPr lang="nl-NL" dirty="0" smtClean="0"/>
              <a:t>In 17</a:t>
            </a:r>
            <a:r>
              <a:rPr lang="nl-NL" baseline="30000" dirty="0" smtClean="0"/>
              <a:t>e</a:t>
            </a:r>
            <a:r>
              <a:rPr lang="nl-NL" dirty="0" smtClean="0"/>
              <a:t> eeuw populair! – tulpengekte</a:t>
            </a:r>
          </a:p>
          <a:p>
            <a:r>
              <a:rPr lang="nl-NL" dirty="0" smtClean="0"/>
              <a:t>1636 bracht een tulpenbol evenveel geld op als luxe grachtenpand of buitenverblijf aan de Vecht</a:t>
            </a:r>
          </a:p>
          <a:p>
            <a:r>
              <a:rPr lang="nl-NL" dirty="0" smtClean="0"/>
              <a:t>Tulpenhandel = geld</a:t>
            </a:r>
          </a:p>
          <a:p>
            <a:r>
              <a:rPr lang="nl-NL" dirty="0" smtClean="0"/>
              <a:t>Beleggen</a:t>
            </a:r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5535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Tijdelijke aanduiding voor inhoud 3" descr="401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6933" r="-66933"/>
          <a:stretch>
            <a:fillRect/>
          </a:stretch>
        </p:blipFill>
        <p:spPr>
          <a:xfrm>
            <a:off x="-1579946" y="1600200"/>
            <a:ext cx="9225851" cy="4525963"/>
          </a:xfrm>
        </p:spPr>
      </p:pic>
    </p:spTree>
    <p:extLst>
      <p:ext uri="{BB962C8B-B14F-4D97-AF65-F5344CB8AC3E}">
        <p14:creationId xmlns:p14="http://schemas.microsoft.com/office/powerpoint/2010/main" val="219137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7200">
                <a:latin typeface="Arial" charset="0"/>
                <a:ea typeface="ＭＳ Ｐゴシック" charset="0"/>
                <a:cs typeface="ＭＳ Ｐゴシック" charset="0"/>
              </a:rPr>
              <a:t>Dans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err="1">
                <a:latin typeface="Arial" charset="0"/>
                <a:ea typeface="ＭＳ Ｐゴシック" charset="0"/>
                <a:cs typeface="ＭＳ Ｐゴシック" charset="0"/>
              </a:rPr>
              <a:t>Protestantisme</a:t>
            </a:r>
            <a:r>
              <a:rPr lang="en-US" sz="3600" dirty="0">
                <a:latin typeface="Arial" charset="0"/>
                <a:ea typeface="ＭＳ Ｐゴシック" charset="0"/>
                <a:cs typeface="ＭＳ Ｐゴシック" charset="0"/>
              </a:rPr>
              <a:t> in Nederland – </a:t>
            </a:r>
            <a:r>
              <a:rPr lang="en-US" sz="3600" b="1" u="sng" dirty="0" err="1">
                <a:latin typeface="Arial" charset="0"/>
                <a:ea typeface="ＭＳ Ｐゴシック" charset="0"/>
                <a:cs typeface="ＭＳ Ｐゴシック" charset="0"/>
              </a:rPr>
              <a:t>geen</a:t>
            </a:r>
            <a:r>
              <a:rPr lang="en-US" sz="3600" b="1" u="sng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600" b="1" u="sng" dirty="0" err="1" smtClean="0">
                <a:latin typeface="Arial" charset="0"/>
                <a:ea typeface="ＭＳ Ｐゴシック" charset="0"/>
                <a:cs typeface="ＭＳ Ｐゴシック" charset="0"/>
              </a:rPr>
              <a:t>vertier</a:t>
            </a:r>
            <a:r>
              <a:rPr lang="en-US" sz="3600" b="1" u="sng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600" b="1" dirty="0" smtClean="0">
                <a:latin typeface="Arial" charset="0"/>
                <a:ea typeface="ＭＳ Ｐゴシック" charset="0"/>
                <a:cs typeface="ＭＳ Ｐゴシック" charset="0"/>
              </a:rPr>
              <a:t>  </a:t>
            </a:r>
            <a:r>
              <a:rPr lang="en-US" sz="3600" dirty="0" err="1" smtClean="0">
                <a:latin typeface="Arial" charset="0"/>
                <a:ea typeface="ＭＳ Ｐゴシック" charset="0"/>
                <a:cs typeface="ＭＳ Ｐゴシック" charset="0"/>
              </a:rPr>
              <a:t>Burgerij</a:t>
            </a:r>
            <a:r>
              <a:rPr lang="en-US" sz="36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600" dirty="0" err="1" smtClean="0">
                <a:latin typeface="Arial" charset="0"/>
                <a:ea typeface="ＭＳ Ｐゴシック" charset="0"/>
                <a:cs typeface="ＭＳ Ｐゴシック" charset="0"/>
              </a:rPr>
              <a:t>aan</a:t>
            </a:r>
            <a:r>
              <a:rPr lang="en-US" sz="3600" dirty="0" smtClean="0">
                <a:latin typeface="Arial" charset="0"/>
                <a:ea typeface="ＭＳ Ｐゴシック" charset="0"/>
                <a:cs typeface="ＭＳ Ｐゴシック" charset="0"/>
              </a:rPr>
              <a:t> de </a:t>
            </a:r>
            <a:r>
              <a:rPr lang="en-US" sz="3600" dirty="0" err="1" smtClean="0">
                <a:latin typeface="Arial" charset="0"/>
                <a:ea typeface="ＭＳ Ｐゴシック" charset="0"/>
                <a:cs typeface="ＭＳ Ｐゴシック" charset="0"/>
              </a:rPr>
              <a:t>macht</a:t>
            </a:r>
            <a:r>
              <a:rPr lang="en-US" sz="360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sz="3600" b="1" u="sng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sz="3600" b="1" u="sng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3600" dirty="0" err="1">
                <a:latin typeface="Arial" charset="0"/>
                <a:ea typeface="ＭＳ Ｐゴシック" charset="0"/>
                <a:cs typeface="ＭＳ Ｐゴシック" charset="0"/>
              </a:rPr>
              <a:t>Frankrijk</a:t>
            </a:r>
            <a:r>
              <a:rPr lang="en-US" sz="3600" dirty="0">
                <a:latin typeface="Arial" charset="0"/>
                <a:ea typeface="ＭＳ Ｐゴシック" charset="0"/>
                <a:cs typeface="ＭＳ Ｐゴシック" charset="0"/>
              </a:rPr>
              <a:t>/</a:t>
            </a:r>
            <a:r>
              <a:rPr lang="en-US" sz="3600" dirty="0" err="1">
                <a:latin typeface="Arial" charset="0"/>
                <a:ea typeface="ＭＳ Ｐゴシック" charset="0"/>
                <a:cs typeface="ＭＳ Ｐゴシック" charset="0"/>
              </a:rPr>
              <a:t>Italie</a:t>
            </a:r>
            <a:r>
              <a:rPr lang="en-US" sz="3600" dirty="0">
                <a:latin typeface="Arial" charset="0"/>
                <a:ea typeface="ＭＳ Ｐゴシック" charset="0"/>
                <a:cs typeface="ＭＳ Ｐゴシック" charset="0"/>
              </a:rPr>
              <a:t> – </a:t>
            </a:r>
            <a:r>
              <a:rPr lang="en-US" sz="3600" dirty="0" err="1">
                <a:latin typeface="Arial" charset="0"/>
                <a:ea typeface="ＭＳ Ｐゴシック" charset="0"/>
                <a:cs typeface="ＭＳ Ｐゴシック" charset="0"/>
              </a:rPr>
              <a:t>Aan</a:t>
            </a:r>
            <a:r>
              <a:rPr lang="en-US" sz="3600" dirty="0">
                <a:latin typeface="Arial" charset="0"/>
                <a:ea typeface="ＭＳ Ｐゴシック" charset="0"/>
                <a:cs typeface="ＭＳ Ｐゴシック" charset="0"/>
              </a:rPr>
              <a:t> de </a:t>
            </a:r>
            <a:r>
              <a:rPr lang="en-US" sz="3600" b="1" u="sng" dirty="0">
                <a:latin typeface="Arial" charset="0"/>
                <a:ea typeface="ＭＳ Ｐゴシック" charset="0"/>
                <a:cs typeface="ＭＳ Ｐゴシック" charset="0"/>
              </a:rPr>
              <a:t>hoven </a:t>
            </a:r>
            <a:r>
              <a:rPr lang="en-US" sz="3600" b="1" dirty="0" err="1">
                <a:latin typeface="Arial" charset="0"/>
                <a:ea typeface="ＭＳ Ｐゴシック" charset="0"/>
                <a:cs typeface="ＭＳ Ｐゴシック" charset="0"/>
              </a:rPr>
              <a:t>uitbundige</a:t>
            </a:r>
            <a:r>
              <a:rPr lang="en-US" sz="36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600" dirty="0" err="1">
                <a:latin typeface="Arial" charset="0"/>
                <a:ea typeface="ＭＳ Ｐゴシック" charset="0"/>
                <a:cs typeface="ＭＳ Ｐゴシック" charset="0"/>
              </a:rPr>
              <a:t>dansvoorstellingen</a:t>
            </a:r>
            <a:r>
              <a:rPr lang="en-US" sz="3600" dirty="0">
                <a:latin typeface="Arial" charset="0"/>
                <a:ea typeface="ＭＳ Ｐゴシック" charset="0"/>
                <a:cs typeface="ＭＳ Ｐゴシック" charset="0"/>
              </a:rPr>
              <a:t>/opera’s </a:t>
            </a:r>
          </a:p>
        </p:txBody>
      </p:sp>
    </p:spTree>
    <p:extLst>
      <p:ext uri="{BB962C8B-B14F-4D97-AF65-F5344CB8AC3E}">
        <p14:creationId xmlns:p14="http://schemas.microsoft.com/office/powerpoint/2010/main" val="93510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 Zwart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webextensions/_rels/webextension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webextensions/_rels/webextension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webextensions/_rels/webextension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webextensions/_rels/webextension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webextensions/_rels/webextension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webextensions/webextension1.xml><?xml version="1.0" encoding="utf-8"?>
<we:webextension xmlns:we="http://schemas.microsoft.com/office/webextensions/webextension/2010/11" id="{1619AABD-DC7E-A146-A67B-C080A24EAA20}">
  <we:reference id="wa104221182" version="2.0.0.0" store="nl-NL" storeType="OMEX"/>
  <we:alternateReferences>
    <we:reference id="wa104221182" version="2.0.0.0" store="wa104221182" storeType="OMEX"/>
  </we:alternateReferences>
  <we:properties>
    <we:property name="vid" value="&quot;https://youtu.be/3ZESdIUCWzE&quot;"/>
  </we:properties>
  <we:bindings/>
  <we:snapshot xmlns:r="http://schemas.openxmlformats.org/officeDocument/2006/relationships" r:embed="rId1"/>
</we:webextension>
</file>

<file path=ppt/webextensions/webextension2.xml><?xml version="1.0" encoding="utf-8"?>
<we:webextension xmlns:we="http://schemas.microsoft.com/office/webextensions/webextension/2010/11" id="{46D08085-7339-9D49-9BA9-FD3BA00ED876}">
  <we:reference id="wa104221182" version="2.0.0.0" store="nl-NL" storeType="OMEX"/>
  <we:alternateReferences>
    <we:reference id="wa104221182" version="2.0.0.0" store="wa104221182" storeType="OMEX"/>
  </we:alternateReferences>
  <we:properties>
    <we:property name="vid" value="&quot;https://youtu.be/bQ0L24YbGGI&quot;"/>
  </we:properties>
  <we:bindings/>
  <we:snapshot xmlns:r="http://schemas.openxmlformats.org/officeDocument/2006/relationships" r:embed="rId1"/>
</we:webextension>
</file>

<file path=ppt/webextensions/webextension3.xml><?xml version="1.0" encoding="utf-8"?>
<we:webextension xmlns:we="http://schemas.microsoft.com/office/webextensions/webextension/2010/11" id="{FAE3C0FC-569C-1E4B-8E3F-2C73F3E745D9}">
  <we:reference id="wa104221182" version="2.0.0.0" store="nl-NL" storeType="OMEX"/>
  <we:alternateReferences>
    <we:reference id="wa104221182" version="2.0.0.0" store="wa104221182" storeType="OMEX"/>
  </we:alternateReferences>
  <we:properties>
    <we:property name="vid" value="&quot;https://youtu.be/SYHPNgSUIoE&quot;"/>
  </we:properties>
  <we:bindings/>
  <we:snapshot xmlns:r="http://schemas.openxmlformats.org/officeDocument/2006/relationships" r:embed="rId1"/>
</we:webextension>
</file>

<file path=ppt/webextensions/webextension4.xml><?xml version="1.0" encoding="utf-8"?>
<we:webextension xmlns:we="http://schemas.microsoft.com/office/webextensions/webextension/2010/11" id="{626DDD13-5005-9E4A-88BE-4F85E8B32699}">
  <we:reference id="wa104221182" version="2.0.0.0" store="nl-NL" storeType="OMEX"/>
  <we:alternateReferences>
    <we:reference id="wa104221182" version="2.0.0.0" store="wa104221182" storeType="OMEX"/>
  </we:alternateReferences>
  <we:properties>
    <we:property name="vid" value="&quot;https://youtu.be/OtIkrKduHls&quot;"/>
  </we:properties>
  <we:bindings/>
  <we:snapshot xmlns:r="http://schemas.openxmlformats.org/officeDocument/2006/relationships" r:embed="rId1"/>
</we:webextension>
</file>

<file path=ppt/webextensions/webextension5.xml><?xml version="1.0" encoding="utf-8"?>
<we:webextension xmlns:we="http://schemas.microsoft.com/office/webextensions/webextension/2010/11" id="{B2F2D9E4-5985-AE4A-B45A-A41F7A76A234}">
  <we:reference id="wa104221182" version="2.0.0.0" store="nl-NL" storeType="OMEX"/>
  <we:alternateReferences>
    <we:reference id="wa104221182" version="2.0.0.0" store="wa104221182" storeType="OMEX"/>
  </we:alternateReferences>
  <we:properties>
    <we:property name="vid" value="&quot;https://youtu.be/z_1bdiU3Vvc&quot;"/>
  </we:properties>
  <we:bindings/>
  <we:snapshot xmlns:r="http://schemas.openxmlformats.org/officeDocument/2006/relationships" r:embed="rId1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 Zwart .thmx</Template>
  <TotalTime>68</TotalTime>
  <Words>296</Words>
  <Application>Microsoft Macintosh PowerPoint</Application>
  <PresentationFormat>Diavoorstelling (4:3)</PresentationFormat>
  <Paragraphs>62</Paragraphs>
  <Slides>22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8" baseType="lpstr">
      <vt:lpstr>Calibri</vt:lpstr>
      <vt:lpstr>ＭＳ Ｐゴシック</vt:lpstr>
      <vt:lpstr>Times New Roman</vt:lpstr>
      <vt:lpstr>Wingdings</vt:lpstr>
      <vt:lpstr>Arial</vt:lpstr>
      <vt:lpstr> Zwart </vt:lpstr>
      <vt:lpstr>Verzamelen en dansen in de Gouden Eeuw</vt:lpstr>
      <vt:lpstr>Welvaart</vt:lpstr>
      <vt:lpstr>GENRE SCHILDERKUNST: VAN DER AST: SCHELPENVERZAMELING</vt:lpstr>
      <vt:lpstr>Rijke kooplieden: Prive verzameling: het poppenhuis</vt:lpstr>
      <vt:lpstr>Chinees porselein</vt:lpstr>
      <vt:lpstr>PowerPoint-presentatie</vt:lpstr>
      <vt:lpstr>Tulpomania</vt:lpstr>
      <vt:lpstr>PowerPoint-presentatie</vt:lpstr>
      <vt:lpstr>Dans</vt:lpstr>
      <vt:lpstr>      Lodewijk XIV: “L’Etat c’est moi”</vt:lpstr>
      <vt:lpstr>Versailles</vt:lpstr>
      <vt:lpstr>Rijkdom en macht</vt:lpstr>
      <vt:lpstr>            Academische dans</vt:lpstr>
      <vt:lpstr>PowerPoint-presentatie</vt:lpstr>
      <vt:lpstr>Sterrendom</vt:lpstr>
      <vt:lpstr>Sterrendom</vt:lpstr>
      <vt:lpstr>Dans in Nederland</vt:lpstr>
      <vt:lpstr>PowerPoint-presentatie</vt:lpstr>
      <vt:lpstr>Het dansfeest - 1639</vt:lpstr>
      <vt:lpstr>Feest in het huis van de slechte rijkaard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Verzamelen en dansen in de Gouden Eeuw</dc:title>
  <dc:creator>ATC</dc:creator>
  <cp:lastModifiedBy>Microsoft Office-gebruiker</cp:lastModifiedBy>
  <cp:revision>36</cp:revision>
  <dcterms:created xsi:type="dcterms:W3CDTF">2014-10-05T10:59:00Z</dcterms:created>
  <dcterms:modified xsi:type="dcterms:W3CDTF">2017-02-05T13:40:36Z</dcterms:modified>
</cp:coreProperties>
</file>